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8" d="100"/>
          <a:sy n="98" d="100"/>
        </p:scale>
        <p:origin x="-2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115455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371286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58079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228936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327419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405438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176276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404333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90665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427745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FF46C11-0C8D-4F9F-9CFB-14994BBD91BA}" type="datetimeFigureOut">
              <a:rPr lang="he-IL" smtClean="0"/>
              <a:t>י"ח/תמוז/תשע"ו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4B51958-2F32-42E2-A96E-3BDCB45220E4}" type="slidenum">
              <a:rPr lang="he-IL" smtClean="0"/>
              <a:t>‹#›</a:t>
            </a:fld>
            <a:endParaRPr lang="he-IL"/>
          </a:p>
        </p:txBody>
      </p:sp>
    </p:spTree>
    <p:extLst>
      <p:ext uri="{BB962C8B-B14F-4D97-AF65-F5344CB8AC3E}">
        <p14:creationId xmlns:p14="http://schemas.microsoft.com/office/powerpoint/2010/main" val="93222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F46C11-0C8D-4F9F-9CFB-14994BBD91BA}" type="datetimeFigureOut">
              <a:rPr lang="he-IL" smtClean="0"/>
              <a:t>י"ח/תמוז/תשע"ו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B51958-2F32-42E2-A96E-3BDCB45220E4}" type="slidenum">
              <a:rPr lang="he-IL" smtClean="0"/>
              <a:t>‹#›</a:t>
            </a:fld>
            <a:endParaRPr lang="he-IL"/>
          </a:p>
        </p:txBody>
      </p:sp>
    </p:spTree>
    <p:extLst>
      <p:ext uri="{BB962C8B-B14F-4D97-AF65-F5344CB8AC3E}">
        <p14:creationId xmlns:p14="http://schemas.microsoft.com/office/powerpoint/2010/main" val="419017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124744"/>
            <a:ext cx="7772400" cy="3312367"/>
          </a:xfrm>
        </p:spPr>
        <p:txBody>
          <a:bodyPr>
            <a:normAutofit/>
          </a:bodyPr>
          <a:lstStyle/>
          <a:p>
            <a:r>
              <a:rPr lang="he-IL" sz="6100" b="1" smtClean="0">
                <a:solidFill>
                  <a:schemeClr val="accent1">
                    <a:lumMod val="75000"/>
                  </a:schemeClr>
                </a:solidFill>
                <a:latin typeface="David" panose="020E0502060401010101" pitchFamily="34" charset="-79"/>
                <a:cs typeface="David" panose="020E0502060401010101" pitchFamily="34" charset="-79"/>
              </a:rPr>
              <a:t>דן </a:t>
            </a:r>
            <a:r>
              <a:rPr lang="he-IL" sz="6100" b="1" smtClean="0">
                <a:solidFill>
                  <a:schemeClr val="accent1">
                    <a:lumMod val="75000"/>
                  </a:schemeClr>
                </a:solidFill>
                <a:latin typeface="David" panose="020E0502060401010101" pitchFamily="34" charset="-79"/>
                <a:cs typeface="David" panose="020E0502060401010101" pitchFamily="34" charset="-79"/>
              </a:rPr>
              <a:t>באר שבע</a:t>
            </a:r>
            <a:r>
              <a:rPr lang="he-IL" b="1" dirty="0" smtClean="0">
                <a:latin typeface="David" panose="020E0502060401010101" pitchFamily="34" charset="-79"/>
                <a:cs typeface="David" panose="020E0502060401010101" pitchFamily="34" charset="-79"/>
              </a:rPr>
              <a:t/>
            </a:r>
            <a:br>
              <a:rPr lang="he-IL" b="1" dirty="0" smtClean="0">
                <a:latin typeface="David" panose="020E0502060401010101" pitchFamily="34" charset="-79"/>
                <a:cs typeface="David" panose="020E0502060401010101" pitchFamily="34" charset="-79"/>
              </a:rPr>
            </a:br>
            <a:r>
              <a:rPr lang="he-IL" b="1" dirty="0" smtClean="0">
                <a:solidFill>
                  <a:schemeClr val="accent5">
                    <a:lumMod val="75000"/>
                  </a:schemeClr>
                </a:solidFill>
                <a:latin typeface="David" panose="020E0502060401010101" pitchFamily="34" charset="-79"/>
                <a:cs typeface="David" panose="020E0502060401010101" pitchFamily="34" charset="-79"/>
              </a:rPr>
              <a:t>שינוי ספק התחבורה הציבורית בעיר באר שבע</a:t>
            </a:r>
            <a:br>
              <a:rPr lang="he-IL" b="1" dirty="0" smtClean="0">
                <a:solidFill>
                  <a:schemeClr val="accent5">
                    <a:lumMod val="75000"/>
                  </a:schemeClr>
                </a:solidFill>
                <a:latin typeface="David" panose="020E0502060401010101" pitchFamily="34" charset="-79"/>
                <a:cs typeface="David" panose="020E0502060401010101" pitchFamily="34" charset="-79"/>
              </a:rPr>
            </a:br>
            <a:r>
              <a:rPr lang="he-IL" b="1" dirty="0" smtClean="0">
                <a:solidFill>
                  <a:schemeClr val="accent5">
                    <a:lumMod val="75000"/>
                  </a:schemeClr>
                </a:solidFill>
                <a:latin typeface="David" panose="020E0502060401010101" pitchFamily="34" charset="-79"/>
                <a:cs typeface="David" panose="020E0502060401010101" pitchFamily="34" charset="-79"/>
              </a:rPr>
              <a:t>שנה"ל תשע"ז </a:t>
            </a:r>
            <a:endParaRPr lang="he-IL" b="1" dirty="0">
              <a:solidFill>
                <a:schemeClr val="accent5">
                  <a:lumMod val="75000"/>
                </a:schemeClr>
              </a:solidFill>
              <a:latin typeface="David" panose="020E0502060401010101" pitchFamily="34" charset="-79"/>
              <a:cs typeface="David" panose="020E0502060401010101" pitchFamily="34" charset="-79"/>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2636838" algn="ctr"/>
                <a:tab pos="5273675" algn="r"/>
              </a:tabLst>
            </a:pPr>
            <a:endParaRPr kumimoji="0" lang="he-IL" altLang="he-IL"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9" name="תמונה 10" descr="חדש"/>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3195" y="5519874"/>
            <a:ext cx="1847850" cy="4191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5519874"/>
            <a:ext cx="9270551"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2636838" algn="ctr"/>
                <a:tab pos="5273675" algn="r"/>
              </a:tabLst>
            </a:pPr>
            <a:r>
              <a:rPr kumimoji="0" lang="en-US" altLang="he-IL"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he-IL"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he-IL"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he-IL" altLang="he-IL"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altLang="he-I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he-IL" altLang="he-IL" sz="1100" b="0" i="0" u="none" strike="noStrike" cap="none" normalizeH="0" baseline="0" dirty="0" smtClean="0">
                <a:ln>
                  <a:noFill/>
                </a:ln>
                <a:solidFill>
                  <a:schemeClr val="tx1"/>
                </a:solidFill>
                <a:effectLst/>
                <a:latin typeface="Calibri" pitchFamily="34" charset="0"/>
                <a:ea typeface="Calibri" pitchFamily="34" charset="0"/>
                <a:cs typeface="David" pitchFamily="34" charset="-79"/>
              </a:rPr>
              <a:t>הנרייטה סולד 1 , בניין בית הקרן , מנהל החינוך קומה 1 . טלפון : 086844025/6/7 , פקס :086844027.</a:t>
            </a:r>
            <a:endParaRPr kumimoji="0" lang="en-US" altLang="he-I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2636838" algn="ctr"/>
                <a:tab pos="5273675" algn="r"/>
              </a:tabLst>
            </a:pPr>
            <a:endParaRPr kumimoji="0" lang="en-US" altLang="he-I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8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188640"/>
            <a:ext cx="8229600" cy="6048672"/>
          </a:xfrm>
        </p:spPr>
        <p:txBody>
          <a:bodyPr>
            <a:noAutofit/>
          </a:bodyPr>
          <a:lstStyle/>
          <a:p>
            <a:r>
              <a:rPr lang="he-IL" sz="950" dirty="0"/>
              <a:t> </a:t>
            </a:r>
            <a:endParaRPr lang="en-US" sz="950" dirty="0"/>
          </a:p>
          <a:p>
            <a:r>
              <a:rPr lang="he-IL" sz="950" b="1" u="sng" dirty="0">
                <a:latin typeface="David" panose="020E0502060401010101" pitchFamily="34" charset="-79"/>
                <a:cs typeface="David" panose="020E0502060401010101" pitchFamily="34" charset="-79"/>
              </a:rPr>
              <a:t>הנדון: קריטריונים לקבלת "רב קו" לנסיעה בתחבורה ציבורית בשנה"ל תשע"ז.</a:t>
            </a:r>
            <a:endParaRPr lang="en-US" sz="950" dirty="0">
              <a:latin typeface="David" panose="020E0502060401010101" pitchFamily="34" charset="-79"/>
              <a:cs typeface="David" panose="020E0502060401010101" pitchFamily="34" charset="-79"/>
            </a:endParaRPr>
          </a:p>
          <a:p>
            <a:r>
              <a:rPr lang="he-IL" sz="950" b="1"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pPr lvl="0"/>
            <a:r>
              <a:rPr lang="he-IL" sz="950" dirty="0">
                <a:latin typeface="David" panose="020E0502060401010101" pitchFamily="34" charset="-79"/>
                <a:cs typeface="David" panose="020E0502060401010101" pitchFamily="34" charset="-79"/>
              </a:rPr>
              <a:t>בהתאם להנחיות משרד החינוך זכאות לקבלת רב קו מותנת בשני קריטריונים:</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א.   שיבוץ התלמיד באזור רישום בלבד!!!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ב.   בדיקת קריטריון מרחק ( מדידת נתונים על פי מערכת מידע גיאוגרפית של משרד החינוך)</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r>
              <a:rPr lang="he-IL" sz="950" u="sng" dirty="0">
                <a:latin typeface="David" panose="020E0502060401010101" pitchFamily="34" charset="-79"/>
                <a:cs typeface="David" panose="020E0502060401010101" pitchFamily="34" charset="-79"/>
              </a:rPr>
              <a:t>כיתות א-ד</a:t>
            </a:r>
            <a:r>
              <a:rPr lang="he-IL" sz="950" dirty="0">
                <a:latin typeface="David" panose="020E0502060401010101" pitchFamily="34" charset="-79"/>
                <a:cs typeface="David" panose="020E0502060401010101" pitchFamily="34" charset="-79"/>
              </a:rPr>
              <a:t> : המרחק מבית הספר למקום מגוריו (כפי שמופיע במערכת נט של משרד החינוך) 2 ק"מ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ומעלה</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r>
              <a:rPr lang="he-IL" sz="950" u="sng" dirty="0">
                <a:latin typeface="David" panose="020E0502060401010101" pitchFamily="34" charset="-79"/>
                <a:cs typeface="David" panose="020E0502060401010101" pitchFamily="34" charset="-79"/>
              </a:rPr>
              <a:t>כיתות ה-י</a:t>
            </a:r>
            <a:r>
              <a:rPr lang="he-IL" sz="950" dirty="0">
                <a:latin typeface="David" panose="020E0502060401010101" pitchFamily="34" charset="-79"/>
                <a:cs typeface="David" panose="020E0502060401010101" pitchFamily="34" charset="-79"/>
              </a:rPr>
              <a:t> : המרחק מבית הספר למקום המגורים 3 ק"מ ומעלה.</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2. בהתאם להנחיות משרד החינוך תלמידי יא', </a:t>
            </a:r>
            <a:r>
              <a:rPr lang="he-IL" sz="950" dirty="0" err="1">
                <a:latin typeface="David" panose="020E0502060401010101" pitchFamily="34" charset="-79"/>
                <a:cs typeface="David" panose="020E0502060401010101" pitchFamily="34" charset="-79"/>
              </a:rPr>
              <a:t>יב</a:t>
            </a:r>
            <a:r>
              <a:rPr lang="he-IL" sz="950" dirty="0">
                <a:latin typeface="David" panose="020E0502060401010101" pitchFamily="34" charset="-79"/>
                <a:cs typeface="David" panose="020E0502060401010101" pitchFamily="34" charset="-79"/>
              </a:rPr>
              <a:t>' אינם זכאים כלל לרב קו.</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3. תלמידים אשר ביקשו מרצונם שיבוץ שונה מאזור מגוריהם (מכל סיבה שהיא) אינם זכאים לרב קו.</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במטרה שנוכל לתת מענה מהיר, איכותי ואמין אבקש לא  להפנות את ההורים להגשת טפסי רב קוו/ או בירורים בנושא ליחידת היסעים, אלא יש לרכז את מלוא הבקשות בתוך המוסד החינוכי ובאופן מרוכז להעביר את הבקשות ליחידת ההיסעים, תשובות יינתנו בטווח ימים של שבוע.</a:t>
            </a:r>
            <a:endParaRPr lang="en-US" sz="950" dirty="0">
              <a:latin typeface="David" panose="020E0502060401010101" pitchFamily="34" charset="-79"/>
              <a:cs typeface="David" panose="020E0502060401010101" pitchFamily="34" charset="-79"/>
            </a:endParaRPr>
          </a:p>
          <a:p>
            <a:r>
              <a:rPr lang="he-IL" sz="950" b="1" dirty="0">
                <a:latin typeface="David" panose="020E0502060401010101" pitchFamily="34" charset="-79"/>
                <a:cs typeface="David" panose="020E0502060401010101" pitchFamily="34" charset="-79"/>
              </a:rPr>
              <a:t>לתשומת ליבכם – ישנם טפסים חדשים להגשת הבקשות , בקשה ע"ג טופס ישן לא תתקבל! ( מצ"ב הטופס).</a:t>
            </a:r>
            <a:endParaRPr lang="en-US" sz="950" dirty="0">
              <a:latin typeface="David" panose="020E0502060401010101" pitchFamily="34" charset="-79"/>
              <a:cs typeface="David" panose="020E0502060401010101" pitchFamily="34" charset="-79"/>
            </a:endParaRPr>
          </a:p>
          <a:p>
            <a:r>
              <a:rPr lang="he-IL" sz="950" b="1"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b="1" dirty="0">
                <a:latin typeface="David" panose="020E0502060401010101" pitchFamily="34" charset="-79"/>
                <a:cs typeface="David" panose="020E0502060401010101" pitchFamily="34" charset="-79"/>
              </a:rPr>
              <a:t>בשנה"ל תשע"ז חלה רפורמה מאד משמעותית בכל נושא הנסיעות בתחבורה הציבורית בעיר  בכלל ובפרט לתלמידים  כך שהחל משנה זו כל תלמיד יקבל כרטיס ובו ערך כספי צבור המותאם למספר הנסיעות הנדרש לו ביום בהתאם לתוואי הדרך.</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b="1" u="dbl" dirty="0">
                <a:solidFill>
                  <a:schemeClr val="accent1">
                    <a:lumMod val="75000"/>
                  </a:schemeClr>
                </a:solidFill>
                <a:latin typeface="David" panose="020E0502060401010101" pitchFamily="34" charset="-79"/>
                <a:cs typeface="David" panose="020E0502060401010101" pitchFamily="34" charset="-79"/>
              </a:rPr>
              <a:t>תלמיד אשר זקוק לשתי נסיעות ביום  :</a:t>
            </a:r>
            <a:endParaRPr lang="en-US" sz="950" b="1" dirty="0">
              <a:solidFill>
                <a:schemeClr val="accent1">
                  <a:lumMod val="75000"/>
                </a:schemeClr>
              </a:solidFill>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הטענת הכרטיס בערך הכספי הצבור תתבצע פעמים במהלך השנה ( כלומר כל תלמיד יצטרך להגיע להטענת הכרטיס ולא פעם אחת כפי שהיה עד היום ):</a:t>
            </a:r>
            <a:endParaRPr lang="en-US" sz="950" dirty="0">
              <a:latin typeface="David" panose="020E0502060401010101" pitchFamily="34" charset="-79"/>
              <a:cs typeface="David" panose="020E0502060401010101" pitchFamily="34" charset="-79"/>
            </a:endParaRPr>
          </a:p>
          <a:p>
            <a:r>
              <a:rPr lang="he-IL" sz="950" u="sng" dirty="0">
                <a:latin typeface="David" panose="020E0502060401010101" pitchFamily="34" charset="-79"/>
                <a:cs typeface="David" panose="020E0502060401010101" pitchFamily="34" charset="-79"/>
              </a:rPr>
              <a:t>הטענה ראשונה</a:t>
            </a:r>
            <a:r>
              <a:rPr lang="he-IL" sz="950" dirty="0">
                <a:latin typeface="David" panose="020E0502060401010101" pitchFamily="34" charset="-79"/>
                <a:cs typeface="David" panose="020E0502060401010101" pitchFamily="34" charset="-79"/>
              </a:rPr>
              <a:t> – החל מ 15.08.16 ניתן יהיה להטעין ערך כספי צבור לתלמיד שמותאם לשימוש מתחילת השנה  ( בהתאם לשתי נסיעות ביום ) ועד לתאריך 31.01.17.</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לאחר מכן תלמיד יהיה חייב לגשת שוב פעם להטעין את הרב קו אחרת לא יוכל להשתמש בכרטיס לכשיסתיים לו התקציב).</a:t>
            </a:r>
            <a:endParaRPr lang="en-US" sz="950" dirty="0">
              <a:latin typeface="David" panose="020E0502060401010101" pitchFamily="34" charset="-79"/>
              <a:cs typeface="David" panose="020E0502060401010101" pitchFamily="34" charset="-79"/>
            </a:endParaRPr>
          </a:p>
          <a:p>
            <a:r>
              <a:rPr lang="he-IL" sz="950" u="sng" dirty="0">
                <a:latin typeface="David" panose="020E0502060401010101" pitchFamily="34" charset="-79"/>
                <a:cs typeface="David" panose="020E0502060401010101" pitchFamily="34" charset="-79"/>
              </a:rPr>
              <a:t>הטענה שניה- </a:t>
            </a:r>
            <a:r>
              <a:rPr lang="he-IL" sz="950" dirty="0">
                <a:latin typeface="David" panose="020E0502060401010101" pitchFamily="34" charset="-79"/>
                <a:cs typeface="David" panose="020E0502060401010101" pitchFamily="34" charset="-79"/>
              </a:rPr>
              <a:t>החל מתאריך 15.01.17 ניתן יהיה להטעין ערך כספי צבור ביום לתלמיד שיותאם לשימוש מחודש פברואר 2017 ( בהתאם לשתי נסיעות ביום ) עד סוף שנה.</a:t>
            </a:r>
            <a:endParaRPr lang="en-US" sz="950" dirty="0">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 </a:t>
            </a:r>
            <a:endParaRPr lang="en-US" sz="950" dirty="0">
              <a:latin typeface="David" panose="020E0502060401010101" pitchFamily="34" charset="-79"/>
              <a:cs typeface="David" panose="020E0502060401010101" pitchFamily="34" charset="-79"/>
            </a:endParaRPr>
          </a:p>
          <a:p>
            <a:r>
              <a:rPr lang="he-IL" sz="950" b="1" u="dbl" dirty="0">
                <a:solidFill>
                  <a:schemeClr val="accent1">
                    <a:lumMod val="75000"/>
                  </a:schemeClr>
                </a:solidFill>
                <a:latin typeface="David" panose="020E0502060401010101" pitchFamily="34" charset="-79"/>
                <a:cs typeface="David" panose="020E0502060401010101" pitchFamily="34" charset="-79"/>
              </a:rPr>
              <a:t>תלמיד שזקוק לארבע נסיעות ביום :</a:t>
            </a:r>
            <a:endParaRPr lang="en-US" sz="950" b="1" dirty="0">
              <a:solidFill>
                <a:schemeClr val="accent1">
                  <a:lumMod val="75000"/>
                </a:schemeClr>
              </a:solidFill>
              <a:latin typeface="David" panose="020E0502060401010101" pitchFamily="34" charset="-79"/>
              <a:cs typeface="David" panose="020E0502060401010101" pitchFamily="34" charset="-79"/>
            </a:endParaRPr>
          </a:p>
          <a:p>
            <a:r>
              <a:rPr lang="he-IL" sz="950" dirty="0">
                <a:latin typeface="David" panose="020E0502060401010101" pitchFamily="34" charset="-79"/>
                <a:cs typeface="David" panose="020E0502060401010101" pitchFamily="34" charset="-79"/>
              </a:rPr>
              <a:t>הטענת הכרטיס בערך הכספי הצבור תתבצע שלוש פעמים במהלך השנה ( כלומר כל תלמיד יצטרך להגיע שלוש פעמים להטענת הכרטיס ולא פעם אחת כפי שהיה עד היום ):</a:t>
            </a:r>
            <a:endParaRPr lang="en-US" sz="950" dirty="0">
              <a:latin typeface="David" panose="020E0502060401010101" pitchFamily="34" charset="-79"/>
              <a:cs typeface="David" panose="020E0502060401010101" pitchFamily="34" charset="-79"/>
            </a:endParaRPr>
          </a:p>
          <a:p>
            <a:r>
              <a:rPr lang="he-IL" sz="950" u="sng" dirty="0">
                <a:latin typeface="David" panose="020E0502060401010101" pitchFamily="34" charset="-79"/>
                <a:cs typeface="David" panose="020E0502060401010101" pitchFamily="34" charset="-79"/>
              </a:rPr>
              <a:t>הטענה ראשונה</a:t>
            </a:r>
            <a:r>
              <a:rPr lang="he-IL" sz="950" dirty="0">
                <a:latin typeface="David" panose="020E0502060401010101" pitchFamily="34" charset="-79"/>
                <a:cs typeface="David" panose="020E0502060401010101" pitchFamily="34" charset="-79"/>
              </a:rPr>
              <a:t> – החל מ 15.08.16 ניתן יהיה להטעין ערך כספי צבור לתלמיד שמותאם לשימוש מ01.09.16   ( בהתאם לארבע  נסיעות ביום ) עד לתאריך 24.11.16.</a:t>
            </a:r>
            <a:endParaRPr lang="en-US" sz="950" dirty="0">
              <a:latin typeface="David" panose="020E0502060401010101" pitchFamily="34" charset="-79"/>
              <a:cs typeface="David" panose="020E0502060401010101" pitchFamily="34" charset="-79"/>
            </a:endParaRPr>
          </a:p>
          <a:p>
            <a:r>
              <a:rPr lang="he-IL" sz="950" u="sng" dirty="0">
                <a:latin typeface="David" panose="020E0502060401010101" pitchFamily="34" charset="-79"/>
                <a:cs typeface="David" panose="020E0502060401010101" pitchFamily="34" charset="-79"/>
              </a:rPr>
              <a:t>הטענה שניה</a:t>
            </a:r>
            <a:r>
              <a:rPr lang="he-IL" sz="950" dirty="0">
                <a:latin typeface="David" panose="020E0502060401010101" pitchFamily="34" charset="-79"/>
                <a:cs typeface="David" panose="020E0502060401010101" pitchFamily="34" charset="-79"/>
              </a:rPr>
              <a:t> – החל מחודש נובמבר ובהתאם לערך כספי צבור שמותאם לשימוש מתאריך 25.11.16 ומותאם לשתי נסיעות בלבד ( משום שהסכם הנסיעות בתחבורה הציבורית משתנה ל 90 ד' נסיעות חופשיות מרגע הטענה ראשון) עד לסוף חודש מרץ.</a:t>
            </a:r>
            <a:endParaRPr lang="en-US" sz="950" dirty="0">
              <a:latin typeface="David" panose="020E0502060401010101" pitchFamily="34" charset="-79"/>
              <a:cs typeface="David" panose="020E0502060401010101" pitchFamily="34" charset="-79"/>
            </a:endParaRPr>
          </a:p>
          <a:p>
            <a:r>
              <a:rPr lang="he-IL" sz="950" u="sng" dirty="0">
                <a:latin typeface="David" panose="020E0502060401010101" pitchFamily="34" charset="-79"/>
                <a:cs typeface="David" panose="020E0502060401010101" pitchFamily="34" charset="-79"/>
              </a:rPr>
              <a:t>הטענה שלישית</a:t>
            </a:r>
            <a:r>
              <a:rPr lang="he-IL" sz="950" dirty="0">
                <a:latin typeface="David" panose="020E0502060401010101" pitchFamily="34" charset="-79"/>
                <a:cs typeface="David" panose="020E0502060401010101" pitchFamily="34" charset="-79"/>
              </a:rPr>
              <a:t> – החל מחודש מרץ ובהתאם לערך כספי צבור שמותאם לשימוש מ 01.04.16 ועד סוף שנה.</a:t>
            </a:r>
            <a:endParaRPr lang="en-US" sz="95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71687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83568" y="620688"/>
            <a:ext cx="8229600" cy="4525963"/>
          </a:xfrm>
        </p:spPr>
        <p:txBody>
          <a:bodyPr>
            <a:normAutofit/>
          </a:bodyPr>
          <a:lstStyle/>
          <a:p>
            <a:r>
              <a:rPr lang="he-IL" sz="1100" b="1" u="sng" dirty="0">
                <a:solidFill>
                  <a:schemeClr val="accent1">
                    <a:lumMod val="75000"/>
                  </a:schemeClr>
                </a:solidFill>
                <a:latin typeface="David" panose="020E0502060401010101" pitchFamily="34" charset="-79"/>
                <a:cs typeface="David" panose="020E0502060401010101" pitchFamily="34" charset="-79"/>
              </a:rPr>
              <a:t>להבהרה מספר דגשים:</a:t>
            </a:r>
            <a:endParaRPr lang="en-US" sz="1100" dirty="0">
              <a:solidFill>
                <a:schemeClr val="accent1">
                  <a:lumMod val="75000"/>
                </a:schemeClr>
              </a:solidFill>
              <a:latin typeface="David" panose="020E0502060401010101" pitchFamily="34" charset="-79"/>
              <a:cs typeface="David" panose="020E0502060401010101" pitchFamily="34" charset="-79"/>
            </a:endParaRPr>
          </a:p>
          <a:p>
            <a:pPr lvl="0"/>
            <a:r>
              <a:rPr lang="he-IL" sz="1100" dirty="0">
                <a:latin typeface="David" panose="020E0502060401010101" pitchFamily="34" charset="-79"/>
                <a:cs typeface="David" panose="020E0502060401010101" pitchFamily="34" charset="-79"/>
              </a:rPr>
              <a:t>הערך הכספי הצבור הינו סכום מדויק לשימוש בהתאם לתקופת ההטענה. תלמיד אשר ינצל את השימוש בכרטיס לצרכי שימוש אישי ו/או חורג משתי נסיעות ביום – לא יוטען לו בשום מקרה ערך כספי צבור נוסף!!!!</a:t>
            </a:r>
            <a:endParaRPr lang="en-US" sz="1100" dirty="0">
              <a:latin typeface="David" panose="020E0502060401010101" pitchFamily="34" charset="-79"/>
              <a:cs typeface="David" panose="020E0502060401010101" pitchFamily="34" charset="-79"/>
            </a:endParaRPr>
          </a:p>
          <a:p>
            <a:pPr lvl="0"/>
            <a:r>
              <a:rPr lang="he-IL" sz="1100" dirty="0">
                <a:latin typeface="David" panose="020E0502060401010101" pitchFamily="34" charset="-79"/>
                <a:cs typeface="David" panose="020E0502060401010101" pitchFamily="34" charset="-79"/>
              </a:rPr>
              <a:t>ע"מ שתלמיד יוכל להטעין את הכרטיס בטעינה שניה לשימוש נוסף מחודש פברואר ועד סוף שנה, אחריותו האישית של התלמיד להוכיח כי הוא ניצל את מלוא סכום ההטענה הראשונה ( כלומר תלמיד אשר יגיע להטענה שניה כאשר קיים לו בכרטיס עדין ערך כספי צבור מההטענה הראשונה –  לא יוכל להטעין אלא רק ובלבד שהוא יסיים את כל הערך הכספי הצבור הקיים). </a:t>
            </a:r>
            <a:r>
              <a:rPr lang="he-IL" sz="1100" u="sng" dirty="0">
                <a:latin typeface="David" panose="020E0502060401010101" pitchFamily="34" charset="-79"/>
                <a:cs typeface="David" panose="020E0502060401010101" pitchFamily="34" charset="-79"/>
              </a:rPr>
              <a:t> </a:t>
            </a:r>
            <a:endParaRPr lang="en-US" sz="1100" dirty="0">
              <a:latin typeface="David" panose="020E0502060401010101" pitchFamily="34" charset="-79"/>
              <a:cs typeface="David" panose="020E0502060401010101" pitchFamily="34" charset="-79"/>
            </a:endParaRPr>
          </a:p>
          <a:p>
            <a:r>
              <a:rPr lang="he-IL" sz="1100" dirty="0">
                <a:latin typeface="David" panose="020E0502060401010101" pitchFamily="34" charset="-79"/>
                <a:cs typeface="David" panose="020E0502060401010101" pitchFamily="34" charset="-79"/>
              </a:rPr>
              <a:t> </a:t>
            </a:r>
            <a:endParaRPr lang="en-US" sz="1100" dirty="0">
              <a:latin typeface="David" panose="020E0502060401010101" pitchFamily="34" charset="-79"/>
              <a:cs typeface="David" panose="020E0502060401010101" pitchFamily="34" charset="-79"/>
            </a:endParaRPr>
          </a:p>
          <a:p>
            <a:r>
              <a:rPr lang="he-IL" sz="1100" b="1" u="sng" dirty="0">
                <a:solidFill>
                  <a:schemeClr val="accent1">
                    <a:lumMod val="75000"/>
                  </a:schemeClr>
                </a:solidFill>
                <a:latin typeface="David" panose="020E0502060401010101" pitchFamily="34" charset="-79"/>
                <a:cs typeface="David" panose="020E0502060401010101" pitchFamily="34" charset="-79"/>
              </a:rPr>
              <a:t>דגשים נוספים :</a:t>
            </a:r>
            <a:endParaRPr lang="en-US" sz="1100" dirty="0">
              <a:solidFill>
                <a:schemeClr val="accent1">
                  <a:lumMod val="75000"/>
                </a:schemeClr>
              </a:solidFill>
              <a:latin typeface="David" panose="020E0502060401010101" pitchFamily="34" charset="-79"/>
              <a:cs typeface="David" panose="020E0502060401010101" pitchFamily="34" charset="-79"/>
            </a:endParaRPr>
          </a:p>
          <a:p>
            <a:r>
              <a:rPr lang="he-IL" sz="1100" b="1" dirty="0">
                <a:latin typeface="David" panose="020E0502060401010101" pitchFamily="34" charset="-79"/>
                <a:cs typeface="David" panose="020E0502060401010101" pitchFamily="34" charset="-79"/>
              </a:rPr>
              <a:t> </a:t>
            </a:r>
            <a:endParaRPr lang="en-US" sz="1100" dirty="0">
              <a:latin typeface="David" panose="020E0502060401010101" pitchFamily="34" charset="-79"/>
              <a:cs typeface="David" panose="020E0502060401010101" pitchFamily="34" charset="-79"/>
            </a:endParaRPr>
          </a:p>
          <a:p>
            <a:pPr lvl="0"/>
            <a:r>
              <a:rPr lang="he-IL" sz="1100" dirty="0">
                <a:latin typeface="David" panose="020E0502060401010101" pitchFamily="34" charset="-79"/>
                <a:cs typeface="David" panose="020E0502060401010101" pitchFamily="34" charset="-79"/>
              </a:rPr>
              <a:t>תאריך אחרון להגשת בקשות רב קו הינו 15.11.15 .</a:t>
            </a:r>
            <a:endParaRPr lang="en-US" sz="1100" dirty="0">
              <a:latin typeface="David" panose="020E0502060401010101" pitchFamily="34" charset="-79"/>
              <a:cs typeface="David" panose="020E0502060401010101" pitchFamily="34" charset="-79"/>
            </a:endParaRPr>
          </a:p>
          <a:p>
            <a:pPr lvl="0"/>
            <a:r>
              <a:rPr lang="he-IL" sz="1100" dirty="0">
                <a:latin typeface="David" panose="020E0502060401010101" pitchFamily="34" charset="-79"/>
                <a:cs typeface="David" panose="020E0502060401010101" pitchFamily="34" charset="-79"/>
              </a:rPr>
              <a:t>כל תלמיד שאינו עומד בקריטריונים לזכאות עפ"י משרד החינוך ובלבד שהמרחק שלו לא עולה על הפרש של 0.5 ק"מ מהקריטריונים הנדרשים יוכל להגיש ועדת חריגים. </a:t>
            </a:r>
            <a:endParaRPr lang="en-US" sz="1100" dirty="0">
              <a:latin typeface="David" panose="020E0502060401010101" pitchFamily="34" charset="-79"/>
              <a:cs typeface="David" panose="020E0502060401010101" pitchFamily="34" charset="-79"/>
            </a:endParaRPr>
          </a:p>
          <a:p>
            <a:r>
              <a:rPr lang="he-IL" sz="1100" dirty="0">
                <a:latin typeface="David" panose="020E0502060401010101" pitchFamily="34" charset="-79"/>
                <a:cs typeface="David" panose="020E0502060401010101" pitchFamily="34" charset="-79"/>
              </a:rPr>
              <a:t>ועדות חריגים יוגשו עד לתאריך 01.11.15.</a:t>
            </a:r>
            <a:endParaRPr lang="en-US" sz="1100" dirty="0">
              <a:latin typeface="David" panose="020E0502060401010101" pitchFamily="34" charset="-79"/>
              <a:cs typeface="David" panose="020E0502060401010101" pitchFamily="34" charset="-79"/>
            </a:endParaRPr>
          </a:p>
          <a:p>
            <a:r>
              <a:rPr lang="he-IL" sz="1100" dirty="0">
                <a:latin typeface="David" panose="020E0502060401010101" pitchFamily="34" charset="-79"/>
                <a:cs typeface="David" panose="020E0502060401010101" pitchFamily="34" charset="-79"/>
              </a:rPr>
              <a:t> </a:t>
            </a:r>
            <a:endParaRPr lang="en-US" sz="1100" dirty="0">
              <a:latin typeface="David" panose="020E0502060401010101" pitchFamily="34" charset="-79"/>
              <a:cs typeface="David" panose="020E0502060401010101" pitchFamily="34" charset="-79"/>
            </a:endParaRPr>
          </a:p>
          <a:p>
            <a:r>
              <a:rPr lang="he-IL" sz="1100" dirty="0">
                <a:latin typeface="David" panose="020E0502060401010101" pitchFamily="34" charset="-79"/>
                <a:cs typeface="David" panose="020E0502060401010101" pitchFamily="34" charset="-79"/>
              </a:rPr>
              <a:t>לתשומת ליבכם – בשל הצורך בשתיים / שלוש תקופות הטענה , השנה תהינה הקפדה יתרה על הגשת טפסים במועדם!</a:t>
            </a:r>
            <a:endParaRPr lang="en-US" sz="1100" dirty="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3906273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560" y="620688"/>
            <a:ext cx="8229600" cy="5976664"/>
          </a:xfrm>
        </p:spPr>
        <p:txBody>
          <a:bodyPr>
            <a:normAutofit fontScale="32500" lnSpcReduction="20000"/>
          </a:bodyPr>
          <a:lstStyle/>
          <a:p>
            <a:r>
              <a:rPr lang="he-IL" b="1" u="sng" dirty="0"/>
              <a:t>מותאם להטענת שתי נסיעות ביום בלבד!</a:t>
            </a:r>
            <a:endParaRPr lang="en-US" sz="2400" dirty="0"/>
          </a:p>
          <a:p>
            <a:r>
              <a:rPr lang="he-IL" b="1" dirty="0"/>
              <a:t> </a:t>
            </a:r>
            <a:endParaRPr lang="en-US" sz="2400" dirty="0"/>
          </a:p>
          <a:p>
            <a:r>
              <a:rPr lang="he-IL" b="1" dirty="0"/>
              <a:t> </a:t>
            </a:r>
            <a:endParaRPr lang="en-US" sz="2400" dirty="0"/>
          </a:p>
          <a:p>
            <a:r>
              <a:rPr lang="he-IL" b="1" u="sng" dirty="0"/>
              <a:t>הסעות תלמידי העיר באר שבע – באמצעות "רב קו" לשנה"ל תשע"ז.</a:t>
            </a:r>
            <a:endParaRPr lang="en-US" sz="2800" dirty="0"/>
          </a:p>
          <a:p>
            <a:r>
              <a:rPr lang="he-IL" b="1" dirty="0"/>
              <a:t> </a:t>
            </a:r>
            <a:endParaRPr lang="en-US" sz="2800" dirty="0"/>
          </a:p>
          <a:p>
            <a:r>
              <a:rPr lang="he-IL" dirty="0"/>
              <a:t>תלמידי מוסדות החינוך בעיר העומדים בקריטריונים מזכים לנסיעה בתחבורה ציבורית כפי שפרסם משרד החינוך  , יקבלו שירותי הסעה במסגרת התחבורה הציבורית בעיר באר שבע.</a:t>
            </a:r>
            <a:endParaRPr lang="en-US" sz="2800" dirty="0"/>
          </a:p>
          <a:p>
            <a:r>
              <a:rPr lang="he-IL" dirty="0"/>
              <a:t> </a:t>
            </a:r>
            <a:endParaRPr lang="en-US" sz="2800" dirty="0"/>
          </a:p>
          <a:p>
            <a:r>
              <a:rPr lang="he-IL" dirty="0"/>
              <a:t>בשנה"ל תשע"ז תלמידים יקבלו רב קו אשר מוטען בערך כספי צבור המותאם לשתי תקופות נסיעה:</a:t>
            </a:r>
            <a:endParaRPr lang="en-US" sz="2800" dirty="0"/>
          </a:p>
          <a:p>
            <a:r>
              <a:rPr lang="he-IL" b="1" u="sng" dirty="0"/>
              <a:t>הטענה ראשונה -</a:t>
            </a:r>
            <a:r>
              <a:rPr lang="he-IL" dirty="0"/>
              <a:t>  יוטען ערך כספי צבור שמספיק לשימוש עד 31.01.17 בלבד. ( לאחר מכן התלמיד יהיה חייב לגשת שוב פעם להטעין את הרב קו עד סוף שנה אחרת לא יוכל להשתמש בכרטיס</a:t>
            </a:r>
            <a:r>
              <a:rPr lang="en-US" dirty="0"/>
              <a:t>!!!</a:t>
            </a:r>
            <a:r>
              <a:rPr lang="he-IL" dirty="0"/>
              <a:t> ).</a:t>
            </a:r>
            <a:endParaRPr lang="en-US" sz="2800" dirty="0"/>
          </a:p>
          <a:p>
            <a:r>
              <a:rPr lang="he-IL" b="1" u="sng" dirty="0"/>
              <a:t>הטענה שניה</a:t>
            </a:r>
            <a:r>
              <a:rPr lang="he-IL" dirty="0"/>
              <a:t> ( ניתן להתחיל הטענה שניה בתאריך 15.01.17 ) – יוטען ערך כספי צבור שמספיק לשימוש מחודש פברואר 2017 ועד סוף שנה.</a:t>
            </a:r>
            <a:endParaRPr lang="en-US" sz="2800" dirty="0"/>
          </a:p>
          <a:p>
            <a:r>
              <a:rPr lang="he-IL" dirty="0"/>
              <a:t> </a:t>
            </a:r>
            <a:endParaRPr lang="en-US" sz="2800" dirty="0"/>
          </a:p>
          <a:p>
            <a:r>
              <a:rPr lang="he-IL" b="1" u="sng" dirty="0"/>
              <a:t>חשוב להבהיר מספר דגשים חשובים :</a:t>
            </a:r>
            <a:endParaRPr lang="en-US" sz="2400" dirty="0"/>
          </a:p>
          <a:p>
            <a:r>
              <a:rPr lang="he-IL" b="1" dirty="0"/>
              <a:t> </a:t>
            </a:r>
            <a:endParaRPr lang="en-US" sz="2400" dirty="0"/>
          </a:p>
          <a:p>
            <a:r>
              <a:rPr lang="he-IL" b="1" dirty="0"/>
              <a:t>1.הערך הכספי הצבור הינו סכום מדויק לשימוש בהתאם לתקופת ההטענה. תלמיד אשר ינצל את השימוש בכרטיס לצרכי שימוש אישי ו/או חורג משתי נסיעות ביום ( או אם ניתן באישור חריג מספר נסיעות שונה בהתאם לתוואי הדרך בלבד) – לא יוטען לו בשום מקרה ערך כספי צבור נוסף!!!!</a:t>
            </a:r>
            <a:endParaRPr lang="en-US" sz="2400" dirty="0"/>
          </a:p>
          <a:p>
            <a:r>
              <a:rPr lang="he-IL" b="1" dirty="0"/>
              <a:t> </a:t>
            </a:r>
            <a:endParaRPr lang="en-US" sz="2400" dirty="0"/>
          </a:p>
          <a:p>
            <a:r>
              <a:rPr lang="he-IL" b="1" dirty="0"/>
              <a:t>2. ע"מ שתלמיד יוכל להטעין את הכרטיס בטעינה שניה לשימוש נוסף מחודש פברואר ועד לסוף שנה, אחריותו האישית של התלמיד להוכיח כי הוא ניצל את מלוא סכום ההטענה הראשונה ( כלומר תלמיד אשר יגיע להטענה השנייה כאשר קיים לו בכרטיס עדין ערך כספי צבור מההטענה הראשונה – לא יוכל להטעין – אלא ובלבד שהוא יסיים את כל הערך הכספי הצבור הקיים).</a:t>
            </a:r>
            <a:endParaRPr lang="en-US" sz="2400" dirty="0"/>
          </a:p>
          <a:p>
            <a:r>
              <a:rPr lang="he-IL" dirty="0"/>
              <a:t> </a:t>
            </a:r>
            <a:endParaRPr lang="en-US" dirty="0"/>
          </a:p>
          <a:p>
            <a:r>
              <a:rPr lang="he-IL" dirty="0"/>
              <a:t>אני הח"מ הורי התלמיד: שם משפחה: ______________ שם פרטי : __________________.</a:t>
            </a:r>
            <a:endParaRPr lang="en-US" sz="2800" dirty="0"/>
          </a:p>
          <a:p>
            <a:r>
              <a:rPr lang="he-IL" dirty="0"/>
              <a:t> </a:t>
            </a:r>
            <a:endParaRPr lang="en-US" sz="2800" dirty="0"/>
          </a:p>
          <a:p>
            <a:r>
              <a:rPr lang="he-IL" dirty="0"/>
              <a:t> </a:t>
            </a:r>
            <a:endParaRPr lang="en-US" sz="2800" dirty="0"/>
          </a:p>
          <a:p>
            <a:r>
              <a:rPr lang="he-IL" dirty="0"/>
              <a:t>מספר תעודת זהות ( תלמיד) : __________________________.</a:t>
            </a:r>
            <a:endParaRPr lang="en-US" sz="2800" dirty="0"/>
          </a:p>
          <a:p>
            <a:r>
              <a:rPr lang="he-IL" dirty="0"/>
              <a:t> </a:t>
            </a:r>
            <a:endParaRPr lang="en-US" sz="2800" dirty="0"/>
          </a:p>
          <a:p>
            <a:r>
              <a:rPr lang="he-IL" dirty="0"/>
              <a:t>גר ברחוב: ______________ מספר: ______________ שכונה: _____________  באר שבע.</a:t>
            </a:r>
            <a:endParaRPr lang="en-US" sz="2800" dirty="0"/>
          </a:p>
          <a:p>
            <a:r>
              <a:rPr lang="he-IL" dirty="0"/>
              <a:t> </a:t>
            </a:r>
            <a:endParaRPr lang="en-US" sz="2800" dirty="0"/>
          </a:p>
          <a:p>
            <a:r>
              <a:rPr lang="he-IL" dirty="0"/>
              <a:t>לומד בביה"ס:______________________ כיתה: _________________.</a:t>
            </a:r>
            <a:endParaRPr lang="en-US" sz="2800" dirty="0"/>
          </a:p>
          <a:p>
            <a:r>
              <a:rPr lang="he-IL" dirty="0"/>
              <a:t> </a:t>
            </a:r>
            <a:endParaRPr lang="en-US" sz="2800" dirty="0"/>
          </a:p>
          <a:p>
            <a:r>
              <a:rPr lang="he-IL" dirty="0"/>
              <a:t> </a:t>
            </a:r>
            <a:endParaRPr lang="en-US" sz="2800" dirty="0"/>
          </a:p>
          <a:p>
            <a:r>
              <a:rPr lang="he-IL" dirty="0"/>
              <a:t>מצ"ב צילום ת.ז של ההורה כוללת כתובת עדכנית ונספח פרטי הילדים.</a:t>
            </a:r>
            <a:endParaRPr lang="en-US" sz="2800" dirty="0"/>
          </a:p>
          <a:p>
            <a:r>
              <a:rPr lang="he-IL" dirty="0"/>
              <a:t> </a:t>
            </a:r>
            <a:endParaRPr lang="en-US" sz="2800" dirty="0"/>
          </a:p>
          <a:p>
            <a:r>
              <a:rPr lang="he-IL" dirty="0"/>
              <a:t> </a:t>
            </a:r>
            <a:endParaRPr lang="en-US" sz="2800" dirty="0"/>
          </a:p>
          <a:p>
            <a:r>
              <a:rPr lang="he-IL" dirty="0"/>
              <a:t>מאשר הרב קו: ________________________________.</a:t>
            </a:r>
            <a:endParaRPr lang="en-US" sz="2800" dirty="0"/>
          </a:p>
          <a:p>
            <a:pPr lvl="8"/>
            <a:endParaRPr lang="he-IL" dirty="0"/>
          </a:p>
        </p:txBody>
      </p:sp>
      <p:sp>
        <p:nvSpPr>
          <p:cNvPr id="4" name="TextBox 3"/>
          <p:cNvSpPr txBox="1"/>
          <p:nvPr/>
        </p:nvSpPr>
        <p:spPr>
          <a:xfrm>
            <a:off x="4139952" y="147990"/>
            <a:ext cx="4608512" cy="369332"/>
          </a:xfrm>
          <a:prstGeom prst="rect">
            <a:avLst/>
          </a:prstGeom>
          <a:noFill/>
        </p:spPr>
        <p:txBody>
          <a:bodyPr wrap="square" rtlCol="1">
            <a:spAutoFit/>
          </a:bodyPr>
          <a:lstStyle/>
          <a:p>
            <a:r>
              <a:rPr lang="he-IL" b="1" u="sng" dirty="0" smtClean="0">
                <a:solidFill>
                  <a:schemeClr val="tx2"/>
                </a:solidFill>
                <a:latin typeface="David" panose="020E0502060401010101" pitchFamily="34" charset="-79"/>
                <a:cs typeface="David" panose="020E0502060401010101" pitchFamily="34" charset="-79"/>
              </a:rPr>
              <a:t>דוגמא לטופס רב קו </a:t>
            </a:r>
            <a:endParaRPr lang="he-IL" b="1" u="sng" dirty="0">
              <a:solidFill>
                <a:schemeClr val="tx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5334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32656"/>
            <a:ext cx="8229600" cy="5793507"/>
          </a:xfrm>
        </p:spPr>
        <p:txBody>
          <a:bodyPr>
            <a:normAutofit fontScale="32500" lnSpcReduction="20000"/>
          </a:bodyPr>
          <a:lstStyle/>
          <a:p>
            <a:endParaRPr lang="he-IL" b="1" u="sng" dirty="0" smtClean="0"/>
          </a:p>
          <a:p>
            <a:r>
              <a:rPr lang="he-IL" b="1" u="sng" dirty="0" smtClean="0"/>
              <a:t>מותאם </a:t>
            </a:r>
            <a:r>
              <a:rPr lang="he-IL" b="1" u="sng" dirty="0"/>
              <a:t>להטענת ארבע נסיעות ביום בלבד!</a:t>
            </a:r>
            <a:endParaRPr lang="en-US" dirty="0"/>
          </a:p>
          <a:p>
            <a:r>
              <a:rPr lang="he-IL" b="1" dirty="0"/>
              <a:t> </a:t>
            </a:r>
            <a:endParaRPr lang="en-US" dirty="0"/>
          </a:p>
          <a:p>
            <a:r>
              <a:rPr lang="he-IL" b="1" dirty="0"/>
              <a:t> </a:t>
            </a:r>
            <a:endParaRPr lang="en-US" dirty="0"/>
          </a:p>
          <a:p>
            <a:r>
              <a:rPr lang="he-IL" b="1" u="sng" dirty="0"/>
              <a:t>הסעות תלמידי העיר באר שבע – באמצעות "רב קו" לשנה"ל תשע"ז.</a:t>
            </a:r>
            <a:endParaRPr lang="en-US" dirty="0"/>
          </a:p>
          <a:p>
            <a:r>
              <a:rPr lang="he-IL" b="1" dirty="0"/>
              <a:t> </a:t>
            </a:r>
            <a:endParaRPr lang="en-US" dirty="0"/>
          </a:p>
          <a:p>
            <a:r>
              <a:rPr lang="he-IL" dirty="0"/>
              <a:t>תלמידי מוסדות החינוך בעיר העומדים בקריטריונים מזכים לנסיעה בתחבורה ציבורית כפי שפרסם משרד החינוך  , יקבלו שירותי הסעה במסגרת התחבורה הציבורית בעיר באר שבע.</a:t>
            </a:r>
            <a:endParaRPr lang="en-US" dirty="0"/>
          </a:p>
          <a:p>
            <a:r>
              <a:rPr lang="he-IL" dirty="0"/>
              <a:t> </a:t>
            </a:r>
            <a:endParaRPr lang="en-US" dirty="0"/>
          </a:p>
          <a:p>
            <a:r>
              <a:rPr lang="he-IL" dirty="0"/>
              <a:t>בשנה"ל תשע"ז תלמידים יקבלו רב קו אשר מוטען בערך כספי צבור המותאם לשלוש תקופות נסיעה:</a:t>
            </a:r>
            <a:endParaRPr lang="en-US" dirty="0"/>
          </a:p>
          <a:p>
            <a:r>
              <a:rPr lang="he-IL" b="1" u="sng" dirty="0"/>
              <a:t>הטענה ראשונה -</a:t>
            </a:r>
            <a:r>
              <a:rPr lang="he-IL" dirty="0"/>
              <a:t>  יוטען ערך כספי צבור שמספיק לשימוש עד 24.11.16 בלבד. ( לאחר מכן התלמיד יהיה חייב לגשת שוב פעם להטעין את הרב קו עד סוף שנה אחרת לא יוכל להשתמש בכרטיס</a:t>
            </a:r>
            <a:r>
              <a:rPr lang="en-US" dirty="0"/>
              <a:t>!!!</a:t>
            </a:r>
            <a:r>
              <a:rPr lang="he-IL" dirty="0"/>
              <a:t> ).</a:t>
            </a:r>
            <a:endParaRPr lang="en-US" dirty="0"/>
          </a:p>
          <a:p>
            <a:r>
              <a:rPr lang="he-IL" b="1" u="sng" dirty="0"/>
              <a:t>הטענה שניה</a:t>
            </a:r>
            <a:r>
              <a:rPr lang="he-IL" dirty="0"/>
              <a:t> ( ניתן להתחיל הטענה שניה במהלך חודש נובמבר ) – יוטען ערך כספי צבור שמספיק לשימוש מתאריך 25.11.16 ועד 31.03.17.</a:t>
            </a:r>
            <a:endParaRPr lang="en-US" dirty="0"/>
          </a:p>
          <a:p>
            <a:r>
              <a:rPr lang="he-IL" b="1" u="sng" dirty="0"/>
              <a:t>הטענה שלישית-</a:t>
            </a:r>
            <a:r>
              <a:rPr lang="he-IL" dirty="0"/>
              <a:t> ( ניתן להתחיל הטענה שלישית במהלך חודש מרץ ) – יוטען ערך כספי צבור שמספיק לשימוש מתחילת אפריל 2017 ועד לסוף שנה.</a:t>
            </a:r>
            <a:endParaRPr lang="en-US" dirty="0"/>
          </a:p>
          <a:p>
            <a:r>
              <a:rPr lang="he-IL" dirty="0"/>
              <a:t> </a:t>
            </a:r>
            <a:endParaRPr lang="en-US" dirty="0"/>
          </a:p>
          <a:p>
            <a:r>
              <a:rPr lang="he-IL" b="1" u="sng" dirty="0"/>
              <a:t>חשוב להבהיר מספר דגשים חשובים :</a:t>
            </a:r>
            <a:endParaRPr lang="en-US" dirty="0"/>
          </a:p>
          <a:p>
            <a:r>
              <a:rPr lang="he-IL" b="1" dirty="0"/>
              <a:t> </a:t>
            </a:r>
            <a:endParaRPr lang="en-US" dirty="0"/>
          </a:p>
          <a:p>
            <a:r>
              <a:rPr lang="he-IL" b="1" dirty="0"/>
              <a:t>1.הערך הכספי הצבור הינו סכום מדויק לשימוש בהתאם לתקופת ההטענה. תלמיד אשר ינצל את השימוש בכרטיס לצרכי שימוש אישי ו/או חורג משתי נסיעות ביום ( או אם ניתן באישור חריג מספר נסיעות שונה בהתאם לתוואי הדרך בלבד) – לא יוטען לו בשום מקרה ערך כספי צבור נוסף!!!!</a:t>
            </a:r>
            <a:endParaRPr lang="en-US" dirty="0"/>
          </a:p>
          <a:p>
            <a:r>
              <a:rPr lang="he-IL" b="1" dirty="0"/>
              <a:t> </a:t>
            </a:r>
            <a:endParaRPr lang="en-US" dirty="0"/>
          </a:p>
          <a:p>
            <a:r>
              <a:rPr lang="he-IL" b="1" dirty="0"/>
              <a:t>2. ע"מ שתלמיד יוכל להטעין את הכרטיס בטעינה שניה לשימוש נוסף מחודש פברואר ועד לסוף שנה, אחריותו האישית של התלמיד להוכיח כי הוא ניצל את מלוא סכום ההטענה הראשונה ( כלומר תלמיד אשר יגיע להטענה השנייה כאשר קיים לו בכרטיס עדין ערך כספי צבור מההטענה הראשונה – לא יוכל להטעין – אלא ובלבד שהוא יסיים את כל הערך הכספי הצבור הקיים).</a:t>
            </a:r>
            <a:endParaRPr lang="en-US" dirty="0"/>
          </a:p>
          <a:p>
            <a:r>
              <a:rPr lang="he-IL" dirty="0"/>
              <a:t> </a:t>
            </a:r>
            <a:endParaRPr lang="en-US" dirty="0"/>
          </a:p>
          <a:p>
            <a:r>
              <a:rPr lang="he-IL" dirty="0"/>
              <a:t>אני הח"מ הורי התלמיד: שם משפחה: ______________ שם פרטי : __________________.</a:t>
            </a:r>
            <a:endParaRPr lang="en-US" dirty="0"/>
          </a:p>
          <a:p>
            <a:r>
              <a:rPr lang="he-IL" dirty="0"/>
              <a:t> </a:t>
            </a:r>
            <a:endParaRPr lang="en-US" dirty="0"/>
          </a:p>
          <a:p>
            <a:r>
              <a:rPr lang="he-IL" dirty="0"/>
              <a:t> </a:t>
            </a:r>
            <a:endParaRPr lang="en-US" dirty="0"/>
          </a:p>
          <a:p>
            <a:r>
              <a:rPr lang="he-IL" dirty="0"/>
              <a:t>מספר תעודת זהות ( תלמיד) : __________________________.</a:t>
            </a:r>
            <a:endParaRPr lang="en-US" dirty="0"/>
          </a:p>
          <a:p>
            <a:r>
              <a:rPr lang="he-IL" dirty="0"/>
              <a:t> </a:t>
            </a:r>
            <a:endParaRPr lang="en-US" dirty="0"/>
          </a:p>
          <a:p>
            <a:r>
              <a:rPr lang="he-IL" dirty="0"/>
              <a:t>גר ברחוב: ______________ מספר: ______________ שכונה: _____________  באר שבע.</a:t>
            </a:r>
            <a:endParaRPr lang="en-US" dirty="0"/>
          </a:p>
          <a:p>
            <a:r>
              <a:rPr lang="he-IL" dirty="0"/>
              <a:t> </a:t>
            </a:r>
            <a:endParaRPr lang="en-US" dirty="0"/>
          </a:p>
          <a:p>
            <a:r>
              <a:rPr lang="he-IL" dirty="0"/>
              <a:t>לומד בביה"ס:______________________ כיתה: _________________.</a:t>
            </a:r>
            <a:endParaRPr lang="en-US" dirty="0"/>
          </a:p>
          <a:p>
            <a:r>
              <a:rPr lang="he-IL" dirty="0"/>
              <a:t> </a:t>
            </a:r>
            <a:endParaRPr lang="en-US" dirty="0"/>
          </a:p>
          <a:p>
            <a:r>
              <a:rPr lang="he-IL" dirty="0"/>
              <a:t>מצ"ב צילום ת.ז של ההורה כוללת כתובת עדכנית ונספח פרטי הילדים.</a:t>
            </a:r>
            <a:endParaRPr lang="en-US" dirty="0"/>
          </a:p>
          <a:p>
            <a:r>
              <a:rPr lang="he-IL" dirty="0"/>
              <a:t> </a:t>
            </a:r>
            <a:endParaRPr lang="en-US" dirty="0"/>
          </a:p>
          <a:p>
            <a:r>
              <a:rPr lang="he-IL" dirty="0"/>
              <a:t>מאשר הרב קו: ________________________________.</a:t>
            </a:r>
            <a:endParaRPr lang="en-US" dirty="0"/>
          </a:p>
          <a:p>
            <a:endParaRPr lang="he-IL" dirty="0"/>
          </a:p>
        </p:txBody>
      </p:sp>
      <p:sp>
        <p:nvSpPr>
          <p:cNvPr id="4" name="TextBox 3"/>
          <p:cNvSpPr txBox="1"/>
          <p:nvPr/>
        </p:nvSpPr>
        <p:spPr>
          <a:xfrm>
            <a:off x="4139952" y="147990"/>
            <a:ext cx="4608512" cy="369332"/>
          </a:xfrm>
          <a:prstGeom prst="rect">
            <a:avLst/>
          </a:prstGeom>
          <a:noFill/>
        </p:spPr>
        <p:txBody>
          <a:bodyPr wrap="square" rtlCol="1">
            <a:spAutoFit/>
          </a:bodyPr>
          <a:lstStyle/>
          <a:p>
            <a:r>
              <a:rPr lang="he-IL" b="1" u="sng" dirty="0" smtClean="0">
                <a:solidFill>
                  <a:schemeClr val="tx2"/>
                </a:solidFill>
                <a:latin typeface="David" panose="020E0502060401010101" pitchFamily="34" charset="-79"/>
                <a:cs typeface="David" panose="020E0502060401010101" pitchFamily="34" charset="-79"/>
              </a:rPr>
              <a:t>דוגמא לטופס רב קו </a:t>
            </a:r>
            <a:endParaRPr lang="he-IL" b="1" u="sng" dirty="0">
              <a:solidFill>
                <a:schemeClr val="tx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15046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127</Words>
  <Application>Microsoft Office PowerPoint</Application>
  <PresentationFormat>‫הצגה על המסך (4:3)</PresentationFormat>
  <Paragraphs>110</Paragraphs>
  <Slides>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ערכת נושא Office</vt:lpstr>
      <vt:lpstr>דן באר שבע שינוי ספק התחבורה הציבורית בעיר באר שבע שנה"ל תשע"ז </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שינוי ספק התחבורה הציבורית בעיר באר שבע – ממטרודן ועד דן בדרום</dc:title>
  <dc:creator>דנה איטח</dc:creator>
  <cp:lastModifiedBy>דנה איטח</cp:lastModifiedBy>
  <cp:revision>5</cp:revision>
  <dcterms:created xsi:type="dcterms:W3CDTF">2016-07-03T07:25:55Z</dcterms:created>
  <dcterms:modified xsi:type="dcterms:W3CDTF">2016-07-24T16:06:45Z</dcterms:modified>
</cp:coreProperties>
</file>